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6" r:id="rId3"/>
    <p:sldId id="267" r:id="rId4"/>
    <p:sldId id="268" r:id="rId5"/>
  </p:sldIdLst>
  <p:sldSz cx="18288000" cy="10287000"/>
  <p:notesSz cx="6858000" cy="9144000"/>
  <p:embeddedFontLst>
    <p:embeddedFont>
      <p:font typeface="Helvetica Now" panose="020B0604020202020204" charset="-18"/>
      <p:regular r:id="rId8"/>
    </p:embeddedFont>
    <p:embeddedFont>
      <p:font typeface="Helvetica Now Bold" panose="020B0604020202020204" charset="-18"/>
      <p:regular r:id="rId9"/>
    </p:embeddedFont>
    <p:embeddedFont>
      <p:font typeface="Raleway Bold" panose="020B0604020202020204" charset="-1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>
            <a:extLst>
              <a:ext uri="{FF2B5EF4-FFF2-40B4-BE49-F238E27FC236}">
                <a16:creationId xmlns:a16="http://schemas.microsoft.com/office/drawing/2014/main" id="{64256F43-69DA-6E38-9252-85140CBBEA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Scientific Symposium: Horizons of Economic Research in a Global Context </a:t>
            </a:r>
            <a:endParaRPr lang="ro-RO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AB0C089E-3C13-18A0-E7A1-0DDFBB0F41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C9B92-B7B6-4F30-99A7-8521E33E3D60}" type="datetimeFigureOut">
              <a:rPr lang="ro-RO" smtClean="0"/>
              <a:t>28.01.2026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6BF63633-89CB-064F-34DB-1741A06157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4C117647-AE0A-0E89-BB84-077CEF010C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32F9F-6436-4A01-8BBC-4686F3C7196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7434050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Scientific Symposium: Horizons of Economic Research in a Global Context 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BCB83-8B1C-45A0-9FE6-86C7DB13C914}" type="datetimeFigureOut">
              <a:rPr lang="ro-RO" smtClean="0"/>
              <a:t>28.01.2026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898C9-B22C-430E-AE9C-F039C9690DA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620530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ect particulari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DFA0C1D-51CD-C390-AAB1-3C63D63F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C0072805-68C8-2B23-62A9-D6206CC7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BC1BB8CA-08CD-F86F-4F97-8F8627771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CF23E7D6-44B0-5CAC-31A9-66266ACC0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0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Imagine 7">
            <a:extLst>
              <a:ext uri="{FF2B5EF4-FFF2-40B4-BE49-F238E27FC236}">
                <a16:creationId xmlns:a16="http://schemas.microsoft.com/office/drawing/2014/main" id="{7BC97034-9B4A-10DB-4530-C02A381CE8E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74638"/>
            <a:ext cx="1143001" cy="1143001"/>
          </a:xfrm>
          <a:prstGeom prst="rect">
            <a:avLst/>
          </a:prstGeom>
        </p:spPr>
      </p:pic>
      <p:sp>
        <p:nvSpPr>
          <p:cNvPr id="9" name="CasetăText 8">
            <a:extLst>
              <a:ext uri="{FF2B5EF4-FFF2-40B4-BE49-F238E27FC236}">
                <a16:creationId xmlns:a16="http://schemas.microsoft.com/office/drawing/2014/main" id="{535D299F-C018-4CFF-FB34-39CF47FE9873}"/>
              </a:ext>
            </a:extLst>
          </p:cNvPr>
          <p:cNvSpPr txBox="1"/>
          <p:nvPr userDrawn="1"/>
        </p:nvSpPr>
        <p:spPr>
          <a:xfrm>
            <a:off x="12420600" y="304717"/>
            <a:ext cx="5143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 </a:t>
            </a:r>
            <a:r>
              <a:rPr lang="ro-RO" sz="18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Scientific</a:t>
            </a:r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o-RO" sz="18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Symposium</a:t>
            </a:r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algn="r"/>
            <a:r>
              <a:rPr lang="ro-RO" sz="18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Horizons</a:t>
            </a:r>
            <a:r>
              <a:rPr lang="ro-RO" sz="18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Economic </a:t>
            </a:r>
            <a:r>
              <a:rPr lang="ro-RO" sz="18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</a:t>
            </a:r>
            <a:r>
              <a:rPr lang="ro-RO" sz="18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Global Context</a:t>
            </a:r>
            <a:r>
              <a:rPr lang="ro-RO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algn="r"/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 May 2026</a:t>
            </a:r>
            <a:endParaRPr lang="ro-RO" b="1" dirty="0"/>
          </a:p>
        </p:txBody>
      </p:sp>
      <p:sp>
        <p:nvSpPr>
          <p:cNvPr id="10" name="CasetăText 9">
            <a:extLst>
              <a:ext uri="{FF2B5EF4-FFF2-40B4-BE49-F238E27FC236}">
                <a16:creationId xmlns:a16="http://schemas.microsoft.com/office/drawing/2014/main" id="{522C9CED-84C1-0E0C-E956-309724DAA0FD}"/>
              </a:ext>
            </a:extLst>
          </p:cNvPr>
          <p:cNvSpPr txBox="1"/>
          <p:nvPr userDrawn="1"/>
        </p:nvSpPr>
        <p:spPr>
          <a:xfrm>
            <a:off x="1784685" y="51561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„Constantin Brâncuși” University of Târgu Jiu</a:t>
            </a:r>
          </a:p>
          <a:p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Doctoral </a:t>
            </a:r>
            <a:r>
              <a:rPr lang="ro-RO" sz="18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</a:t>
            </a:r>
            <a:r>
              <a:rPr lang="ro-RO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Economic </a:t>
            </a:r>
            <a:r>
              <a:rPr lang="ro-RO" sz="18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Sciences</a:t>
            </a:r>
            <a:endParaRPr lang="ro-RO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0" y="-94722"/>
            <a:ext cx="18288000" cy="5916113"/>
            <a:chOff x="0" y="0"/>
            <a:chExt cx="4816593" cy="155815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816592" cy="1558153"/>
            </a:xfrm>
            <a:custGeom>
              <a:avLst/>
              <a:gdLst/>
              <a:ahLst/>
              <a:cxnLst/>
              <a:rect l="l" t="t" r="r" b="b"/>
              <a:pathLst>
                <a:path w="4816592" h="1558153">
                  <a:moveTo>
                    <a:pt x="0" y="0"/>
                  </a:moveTo>
                  <a:lnTo>
                    <a:pt x="4816592" y="0"/>
                  </a:lnTo>
                  <a:lnTo>
                    <a:pt x="4816592" y="1558153"/>
                  </a:lnTo>
                  <a:lnTo>
                    <a:pt x="0" y="1558153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4816593" cy="15962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2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64031" y="334537"/>
            <a:ext cx="1409931" cy="1404110"/>
          </a:xfrm>
          <a:custGeom>
            <a:avLst/>
            <a:gdLst/>
            <a:ahLst/>
            <a:cxnLst/>
            <a:rect l="l" t="t" r="r" b="b"/>
            <a:pathLst>
              <a:path w="1211128" h="1211128">
                <a:moveTo>
                  <a:pt x="0" y="0"/>
                </a:moveTo>
                <a:lnTo>
                  <a:pt x="1211128" y="0"/>
                </a:lnTo>
                <a:lnTo>
                  <a:pt x="1211128" y="1211128"/>
                </a:lnTo>
                <a:lnTo>
                  <a:pt x="0" y="12111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1843582" y="2791004"/>
            <a:ext cx="15831243" cy="12071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005"/>
              </a:lnSpc>
            </a:pPr>
            <a:r>
              <a:rPr lang="ro-RO" sz="7200" b="1" spc="312" dirty="0" err="1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Paper</a:t>
            </a:r>
            <a:r>
              <a:rPr lang="ro-RO" sz="7200" b="1" spc="312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 </a:t>
            </a:r>
            <a:r>
              <a:rPr lang="ro-RO" sz="7200" b="1" spc="312" dirty="0" err="1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Title</a:t>
            </a:r>
            <a:endParaRPr lang="en-US" sz="7200" b="1" spc="312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19309" y="5877642"/>
            <a:ext cx="5529289" cy="589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59"/>
              </a:lnSpc>
            </a:pPr>
            <a:r>
              <a:rPr lang="ro-RO" sz="3399" b="1" spc="169" dirty="0" err="1">
                <a:solidFill>
                  <a:srgbClr val="000000"/>
                </a:solidFill>
                <a:latin typeface="Helvetica Now Bold"/>
                <a:ea typeface="Helvetica Now Bold"/>
                <a:cs typeface="Helvetica Now Bold"/>
                <a:sym typeface="Helvetica Now Bold"/>
              </a:rPr>
              <a:t>Authors</a:t>
            </a:r>
            <a:r>
              <a:rPr lang="ro-RO" sz="3399" b="1" spc="169" dirty="0">
                <a:solidFill>
                  <a:srgbClr val="000000"/>
                </a:solidFill>
                <a:latin typeface="Helvetica Now Bold"/>
                <a:ea typeface="Helvetica Now Bold"/>
                <a:cs typeface="Helvetica Now Bold"/>
                <a:sym typeface="Helvetica Now Bold"/>
              </a:rPr>
              <a:t>:</a:t>
            </a:r>
            <a:endParaRPr lang="en-US" sz="3399" b="1" spc="169" dirty="0">
              <a:solidFill>
                <a:srgbClr val="000000"/>
              </a:solidFill>
              <a:latin typeface="Helvetica Now Bold"/>
              <a:ea typeface="Helvetica Now Bold"/>
              <a:cs typeface="Helvetica Now Bold"/>
              <a:sym typeface="Helvetica Now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737993" y="537648"/>
            <a:ext cx="8021211" cy="1183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20"/>
              </a:lnSpc>
            </a:pPr>
            <a:r>
              <a:rPr lang="en-US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"/>
                <a:cs typeface="Times New Roman" panose="02020603050405020304" pitchFamily="18" charset="0"/>
                <a:sym typeface="Helvetica Now"/>
              </a:rPr>
              <a:t>„Constantin </a:t>
            </a:r>
            <a:r>
              <a:rPr lang="en-US" sz="2400" b="1" spc="72" dirty="0" err="1">
                <a:solidFill>
                  <a:srgbClr val="000000"/>
                </a:solidFill>
                <a:latin typeface="Times New Roman" panose="02020603050405020304" pitchFamily="18" charset="0"/>
                <a:ea typeface="Helvetica Now"/>
                <a:cs typeface="Times New Roman" panose="02020603050405020304" pitchFamily="18" charset="0"/>
                <a:sym typeface="Helvetica Now"/>
              </a:rPr>
              <a:t>Brâncuși</a:t>
            </a:r>
            <a:r>
              <a:rPr lang="en-US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"/>
                <a:cs typeface="Times New Roman" panose="02020603050405020304" pitchFamily="18" charset="0"/>
                <a:sym typeface="Helvetica Now"/>
              </a:rPr>
              <a:t>” University of Târgu Jiu</a:t>
            </a:r>
          </a:p>
          <a:p>
            <a:pPr algn="l">
              <a:lnSpc>
                <a:spcPts val="3120"/>
              </a:lnSpc>
            </a:pPr>
            <a:r>
              <a:rPr lang="en-US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"/>
                <a:cs typeface="Times New Roman" panose="02020603050405020304" pitchFamily="18" charset="0"/>
                <a:sym typeface="Helvetica Now"/>
              </a:rPr>
              <a:t>Doctoral School of Economic Sciences </a:t>
            </a:r>
          </a:p>
          <a:p>
            <a:pPr algn="l">
              <a:lnSpc>
                <a:spcPts val="3120"/>
              </a:lnSpc>
            </a:pPr>
            <a:endParaRPr lang="en-US" sz="2400" spc="72" dirty="0">
              <a:solidFill>
                <a:srgbClr val="000000"/>
              </a:solidFill>
              <a:latin typeface="Helvetica Now"/>
              <a:ea typeface="Helvetica Now"/>
              <a:cs typeface="Helvetica Now"/>
              <a:sym typeface="Helvetica Now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144000" y="438020"/>
            <a:ext cx="8709835" cy="1562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20"/>
              </a:lnSpc>
            </a:pPr>
            <a:r>
              <a:rPr lang="en-US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 Light"/>
                <a:cs typeface="Times New Roman" panose="02020603050405020304" pitchFamily="18" charset="0"/>
                <a:sym typeface="Helvetica Now Light"/>
              </a:rPr>
              <a:t>International Scientific Symposium</a:t>
            </a:r>
          </a:p>
          <a:p>
            <a:pPr algn="r">
              <a:lnSpc>
                <a:spcPts val="3120"/>
              </a:lnSpc>
            </a:pPr>
            <a:r>
              <a:rPr lang="en-US" sz="2400" b="1" i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 Light"/>
                <a:cs typeface="Times New Roman" panose="02020603050405020304" pitchFamily="18" charset="0"/>
                <a:sym typeface="Helvetica Now Light"/>
              </a:rPr>
              <a:t> Horizons of Economic Research in a Global Context</a:t>
            </a:r>
            <a:endParaRPr lang="ro-RO" sz="2400" b="1" i="1" spc="72" dirty="0">
              <a:solidFill>
                <a:srgbClr val="000000"/>
              </a:solidFill>
              <a:latin typeface="Times New Roman" panose="02020603050405020304" pitchFamily="18" charset="0"/>
              <a:ea typeface="Helvetica Now Light"/>
              <a:cs typeface="Times New Roman" panose="02020603050405020304" pitchFamily="18" charset="0"/>
              <a:sym typeface="Helvetica Now Light"/>
            </a:endParaRPr>
          </a:p>
          <a:p>
            <a:pPr algn="r">
              <a:lnSpc>
                <a:spcPts val="3120"/>
              </a:lnSpc>
            </a:pPr>
            <a:r>
              <a:rPr lang="ro-RO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 Light"/>
                <a:cs typeface="Times New Roman" panose="02020603050405020304" pitchFamily="18" charset="0"/>
                <a:sym typeface="Helvetica Now Light"/>
              </a:rPr>
              <a:t>16 May 2026</a:t>
            </a:r>
          </a:p>
          <a:p>
            <a:pPr algn="r">
              <a:lnSpc>
                <a:spcPts val="3120"/>
              </a:lnSpc>
            </a:pPr>
            <a:r>
              <a:rPr lang="en-US" sz="2400" b="1" spc="72" dirty="0">
                <a:solidFill>
                  <a:srgbClr val="000000"/>
                </a:solidFill>
                <a:latin typeface="Times New Roman" panose="02020603050405020304" pitchFamily="18" charset="0"/>
                <a:ea typeface="Helvetica Now Light"/>
                <a:cs typeface="Times New Roman" panose="02020603050405020304" pitchFamily="18" charset="0"/>
                <a:sym typeface="Helvetica Now Light"/>
              </a:rPr>
              <a:t> </a:t>
            </a:r>
          </a:p>
        </p:txBody>
      </p:sp>
      <p:sp>
        <p:nvSpPr>
          <p:cNvPr id="20" name="CasetăText 19">
            <a:extLst>
              <a:ext uri="{FF2B5EF4-FFF2-40B4-BE49-F238E27FC236}">
                <a16:creationId xmlns:a16="http://schemas.microsoft.com/office/drawing/2014/main" id="{8DE18BB7-A642-B387-24DB-C4412E85495A}"/>
              </a:ext>
            </a:extLst>
          </p:cNvPr>
          <p:cNvSpPr txBox="1"/>
          <p:nvPr/>
        </p:nvSpPr>
        <p:spPr>
          <a:xfrm>
            <a:off x="141027" y="6548323"/>
            <a:ext cx="9169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800" dirty="0" err="1"/>
              <a:t>First</a:t>
            </a:r>
            <a:r>
              <a:rPr lang="ro-RO" sz="2800" dirty="0"/>
              <a:t> </a:t>
            </a:r>
            <a:r>
              <a:rPr lang="ro-RO" sz="2800" dirty="0" err="1"/>
              <a:t>name</a:t>
            </a:r>
            <a:r>
              <a:rPr lang="ro-RO" sz="2800" dirty="0"/>
              <a:t> + </a:t>
            </a:r>
            <a:r>
              <a:rPr lang="ro-RO" sz="2800" dirty="0" err="1"/>
              <a:t>Last</a:t>
            </a:r>
            <a:r>
              <a:rPr lang="ro-RO" sz="2800" dirty="0"/>
              <a:t> </a:t>
            </a:r>
            <a:r>
              <a:rPr lang="ro-RO" sz="2800" dirty="0" err="1"/>
              <a:t>name</a:t>
            </a:r>
            <a:r>
              <a:rPr lang="ro-RO" sz="2800" dirty="0"/>
              <a:t>, in </a:t>
            </a:r>
            <a:r>
              <a:rPr lang="ro-RO" sz="2800" dirty="0" err="1"/>
              <a:t>the</a:t>
            </a:r>
            <a:r>
              <a:rPr lang="ro-RO" sz="2800" dirty="0"/>
              <a:t> </a:t>
            </a:r>
            <a:r>
              <a:rPr lang="ro-RO" sz="2800" dirty="0" err="1"/>
              <a:t>order</a:t>
            </a:r>
            <a:r>
              <a:rPr lang="ro-RO" sz="2800" dirty="0"/>
              <a:t> in </a:t>
            </a:r>
            <a:r>
              <a:rPr lang="ro-RO" sz="2800" dirty="0" err="1"/>
              <a:t>the</a:t>
            </a:r>
            <a:r>
              <a:rPr lang="ro-RO" sz="2800" dirty="0"/>
              <a:t> </a:t>
            </a:r>
            <a:r>
              <a:rPr lang="ro-RO" sz="2800" dirty="0" err="1"/>
              <a:t>paper</a:t>
            </a:r>
            <a:endParaRPr lang="ro-RO" sz="2800" dirty="0"/>
          </a:p>
        </p:txBody>
      </p:sp>
      <p:sp>
        <p:nvSpPr>
          <p:cNvPr id="22" name="CasetăText 21">
            <a:extLst>
              <a:ext uri="{FF2B5EF4-FFF2-40B4-BE49-F238E27FC236}">
                <a16:creationId xmlns:a16="http://schemas.microsoft.com/office/drawing/2014/main" id="{BAEDFF76-EE63-C900-3751-143596707A83}"/>
              </a:ext>
            </a:extLst>
          </p:cNvPr>
          <p:cNvSpPr txBox="1"/>
          <p:nvPr/>
        </p:nvSpPr>
        <p:spPr>
          <a:xfrm>
            <a:off x="168344" y="7260159"/>
            <a:ext cx="9169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800" dirty="0" err="1"/>
              <a:t>Institutional</a:t>
            </a:r>
            <a:r>
              <a:rPr lang="ro-RO" sz="2800" dirty="0"/>
              <a:t> </a:t>
            </a:r>
            <a:r>
              <a:rPr lang="ro-RO" sz="2800" dirty="0" err="1"/>
              <a:t>affiliations</a:t>
            </a:r>
            <a:r>
              <a:rPr lang="ro-RO" sz="2800" dirty="0"/>
              <a:t> (</a:t>
            </a:r>
            <a:r>
              <a:rPr lang="ro-RO" sz="2800" dirty="0" err="1"/>
              <a:t>university</a:t>
            </a:r>
            <a:r>
              <a:rPr lang="ro-RO" sz="2800" dirty="0"/>
              <a:t>/institute)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6979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85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985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52</Words>
  <Application>Microsoft Office PowerPoint</Application>
  <PresentationFormat>Particularizare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11" baseType="lpstr">
      <vt:lpstr>Raleway Bold</vt:lpstr>
      <vt:lpstr>Calibri</vt:lpstr>
      <vt:lpstr>Arial</vt:lpstr>
      <vt:lpstr>Helvetica Now Bold</vt:lpstr>
      <vt:lpstr>Helvetica Now</vt:lpstr>
      <vt:lpstr>Times New Roman</vt:lpstr>
      <vt:lpstr>Office Theme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Gray and Black Corporate Proposal Seminar Presentation</dc:title>
  <dc:creator>User</dc:creator>
  <cp:lastModifiedBy>Aniela Balacescu</cp:lastModifiedBy>
  <cp:revision>3</cp:revision>
  <dcterms:created xsi:type="dcterms:W3CDTF">2006-08-16T00:00:00Z</dcterms:created>
  <dcterms:modified xsi:type="dcterms:W3CDTF">2026-01-28T12:29:28Z</dcterms:modified>
  <dc:identifier>DAG_szxuMhI</dc:identifier>
</cp:coreProperties>
</file>